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matic SC"/>
      <p:regular r:id="rId16"/>
      <p:bold r:id="rId17"/>
    </p:embeddedFont>
    <p:embeddedFont>
      <p:font typeface="Source Code Pr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b1b369f13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7b1b369f13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b1b369f13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b1b369f13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b1b369f13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b1b369f13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b1b369f13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b1b369f13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b1b369f13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b1b369f13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b1b369f13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b1b369f13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b1b369f13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b1b369f13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b1b369f13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b1b369f13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b1b369f13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b1b369f13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b1b369f13_0_1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b1b369f13_0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s://docs.google.com/spreadsheets/d/1VR8cFuVVmq8qAb4ukYP4TcU5GLEawJbAGo0ovxDkknQ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0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hyperlink" Target="https://forms.gle/dGk6LZbV1yGNoTAP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826700"/>
            <a:ext cx="8520600" cy="16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Regras do Jogo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443700"/>
            <a:ext cx="8520600" cy="16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Graduaç</a:t>
            </a:r>
            <a:r>
              <a:rPr lang="en"/>
              <a:t>ão em Ciências da Computação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Extensão 3 - </a:t>
            </a:r>
            <a:r>
              <a:rPr lang="en"/>
              <a:t>Sem 2025.2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Paulo Henrique Maia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0364" l="0" r="0" t="9966"/>
          <a:stretch/>
        </p:blipFill>
        <p:spPr>
          <a:xfrm>
            <a:off x="0" y="0"/>
            <a:ext cx="9144001" cy="18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Planilha de projetos e equipes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714000" y="950975"/>
            <a:ext cx="44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5" name="Google Shape;175;p22" title="1GszerYUACdshTaRU2HHPrbl6OJ71iaS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150" y="692600"/>
            <a:ext cx="3758290" cy="375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193475" y="4206750"/>
            <a:ext cx="8687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https://docs.google.com/spreadsheets/d/1VR8cFuVVmq8qAb4ukYP4TcU5GLEawJbAGo0ovxDkknQ/edit?usp=sharing</a:t>
            </a:r>
            <a:endParaRPr sz="1100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</a:t>
            </a:r>
            <a:r>
              <a:rPr lang="en"/>
              <a:t>ósito da disciplina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7639" r="9858" t="0"/>
          <a:stretch/>
        </p:blipFill>
        <p:spPr>
          <a:xfrm>
            <a:off x="3377138" y="3688134"/>
            <a:ext cx="2389724" cy="9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775" y="2207231"/>
            <a:ext cx="1654450" cy="9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6">
            <a:alphaModFix/>
          </a:blip>
          <a:srcRect b="8197" l="0" r="0" t="0"/>
          <a:stretch/>
        </p:blipFill>
        <p:spPr>
          <a:xfrm>
            <a:off x="3906950" y="650153"/>
            <a:ext cx="1330100" cy="10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9823" y="3624025"/>
            <a:ext cx="1900977" cy="10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431012" y="526537"/>
            <a:ext cx="2228713" cy="24197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2637776" y="977037"/>
            <a:ext cx="516300" cy="527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2637776" y="1920925"/>
            <a:ext cx="516300" cy="527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637776" y="2864812"/>
            <a:ext cx="516300" cy="5271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4"/>
          <p:cNvSpPr/>
          <p:nvPr/>
        </p:nvSpPr>
        <p:spPr>
          <a:xfrm rot="9364279">
            <a:off x="5575881" y="881932"/>
            <a:ext cx="516273" cy="52714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4"/>
          <p:cNvSpPr/>
          <p:nvPr/>
        </p:nvSpPr>
        <p:spPr>
          <a:xfrm rot="9218604">
            <a:off x="5824714" y="1893560"/>
            <a:ext cx="516267" cy="52686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4"/>
          <p:cNvSpPr/>
          <p:nvPr/>
        </p:nvSpPr>
        <p:spPr>
          <a:xfrm rot="9218604">
            <a:off x="6266939" y="2862860"/>
            <a:ext cx="516267" cy="526867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4"/>
          <p:cNvSpPr/>
          <p:nvPr/>
        </p:nvSpPr>
        <p:spPr>
          <a:xfrm rot="5398002">
            <a:off x="7817896" y="2978930"/>
            <a:ext cx="516300" cy="526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78" name="Google Shape;78;p14"/>
          <p:cNvGrpSpPr/>
          <p:nvPr/>
        </p:nvGrpSpPr>
        <p:grpSpPr>
          <a:xfrm>
            <a:off x="636709" y="961262"/>
            <a:ext cx="1581525" cy="2430425"/>
            <a:chOff x="486102" y="799898"/>
            <a:chExt cx="1581525" cy="2430425"/>
          </a:xfrm>
        </p:grpSpPr>
        <p:pic>
          <p:nvPicPr>
            <p:cNvPr id="79" name="Google Shape;79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6102" y="799898"/>
              <a:ext cx="1581525" cy="11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6102" y="2044198"/>
              <a:ext cx="1581525" cy="1186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4"/>
          <p:cNvSpPr/>
          <p:nvPr/>
        </p:nvSpPr>
        <p:spPr>
          <a:xfrm rot="10798002">
            <a:off x="2418656" y="3835014"/>
            <a:ext cx="516300" cy="526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066" y="3611201"/>
            <a:ext cx="1240801" cy="1282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4"/>
          <p:cNvCxnSpPr>
            <a:stCxn id="68" idx="2"/>
            <a:endCxn id="67" idx="0"/>
          </p:cNvCxnSpPr>
          <p:nvPr/>
        </p:nvCxnSpPr>
        <p:spPr>
          <a:xfrm>
            <a:off x="4572000" y="1656953"/>
            <a:ext cx="0" cy="55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67" idx="2"/>
            <a:endCxn id="66" idx="0"/>
          </p:cNvCxnSpPr>
          <p:nvPr/>
        </p:nvCxnSpPr>
        <p:spPr>
          <a:xfrm>
            <a:off x="4572000" y="3137856"/>
            <a:ext cx="0" cy="55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comunicaç</a:t>
            </a:r>
            <a:r>
              <a:rPr lang="en"/>
              <a:t>ão</a:t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714000" y="950975"/>
            <a:ext cx="44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832" y="1764912"/>
            <a:ext cx="2188746" cy="18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b="28429" l="0" r="0" t="13926"/>
          <a:stretch/>
        </p:blipFill>
        <p:spPr>
          <a:xfrm>
            <a:off x="748975" y="682425"/>
            <a:ext cx="3965020" cy="406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Regras do jogo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6906"/>
            <a:ext cx="3758289" cy="37582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714000" y="950975"/>
            <a:ext cx="44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986450" y="607250"/>
            <a:ext cx="48132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●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 equipes de 5 alunos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●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Planilha Projetos/Equipes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Prazo formação espontânea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Atribuição aleatória em slots vagos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●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Questionários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●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Nota Final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pontos (individual)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questionários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pontos (em grupo)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checkpoints projeto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 pontos  (em grupo)</a:t>
            </a: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apresentação final projeto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●"/>
            </a:pPr>
            <a:r>
              <a:rPr b="1"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Critérios de Avaliação de Projetos</a:t>
            </a:r>
            <a:endParaRPr b="1"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Engajamento/Participação (P2)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Evolução do Projeto (P4)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Escopo/Aplicabilidade (P2)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Complexidade Técnica (P2)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12" name="Google Shape;112;p17"/>
          <p:cNvGrpSpPr/>
          <p:nvPr/>
        </p:nvGrpSpPr>
        <p:grpSpPr>
          <a:xfrm>
            <a:off x="359997" y="1508326"/>
            <a:ext cx="2479747" cy="2506452"/>
            <a:chOff x="254607" y="739889"/>
            <a:chExt cx="1797048" cy="1816401"/>
          </a:xfrm>
        </p:grpSpPr>
        <p:pic>
          <p:nvPicPr>
            <p:cNvPr id="113" name="Google Shape;113;p17"/>
            <p:cNvPicPr preferRelativeResize="0"/>
            <p:nvPr/>
          </p:nvPicPr>
          <p:blipFill rotWithShape="1">
            <a:blip r:embed="rId4">
              <a:alphaModFix/>
            </a:blip>
            <a:srcRect b="18883" l="21200" r="16811" t="0"/>
            <a:stretch/>
          </p:blipFill>
          <p:spPr>
            <a:xfrm>
              <a:off x="254607" y="739889"/>
              <a:ext cx="1797048" cy="181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7"/>
            <p:cNvSpPr/>
            <p:nvPr/>
          </p:nvSpPr>
          <p:spPr>
            <a:xfrm>
              <a:off x="1685903" y="1170600"/>
              <a:ext cx="298800" cy="298800"/>
            </a:xfrm>
            <a:prstGeom prst="ellipse">
              <a:avLst/>
            </a:prstGeom>
            <a:noFill/>
            <a:ln cap="flat" cmpd="sng" w="394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6150" lIns="126150" spcFirstLastPara="1" rIns="126150" wrap="square" tIns="126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3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1695481" y="1524140"/>
              <a:ext cx="298800" cy="298800"/>
            </a:xfrm>
            <a:prstGeom prst="ellipse">
              <a:avLst/>
            </a:prstGeom>
            <a:noFill/>
            <a:ln cap="flat" cmpd="sng" w="394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6150" lIns="126150" spcFirstLastPara="1" rIns="126150" wrap="square" tIns="126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3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704208" y="1868104"/>
              <a:ext cx="298800" cy="298800"/>
            </a:xfrm>
            <a:prstGeom prst="ellipse">
              <a:avLst/>
            </a:prstGeom>
            <a:noFill/>
            <a:ln cap="flat" cmpd="sng" w="394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6150" lIns="126150" spcFirstLastPara="1" rIns="126150" wrap="square" tIns="126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3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703357" y="2212068"/>
              <a:ext cx="298800" cy="298800"/>
            </a:xfrm>
            <a:prstGeom prst="ellipse">
              <a:avLst/>
            </a:prstGeom>
            <a:noFill/>
            <a:ln cap="flat" cmpd="sng" w="394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6150" lIns="126150" spcFirstLastPara="1" rIns="126150" wrap="square" tIns="1261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31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18" name="Google Shape;118;p17"/>
          <p:cNvSpPr txBox="1"/>
          <p:nvPr/>
        </p:nvSpPr>
        <p:spPr>
          <a:xfrm>
            <a:off x="2913700" y="893151"/>
            <a:ext cx="5976900" cy="3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 de setembro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Questionário 1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Aula: IA Generativa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 de setembro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Checkpoint Planilha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Aula: Processo de Software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 de setembro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Checkpoint Planilha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Aula: RAG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26 de setembro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800">
                <a:solidFill>
                  <a:schemeClr val="dk2"/>
                </a:solidFill>
                <a:highlight>
                  <a:srgbClr val="00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ONLINE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Fim prazo planilha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Atribuição aleatória </a:t>
            </a:r>
            <a:r>
              <a:rPr i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slots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vagos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913700" y="1018436"/>
            <a:ext cx="5976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e 10 de outubro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Reservado aos projetos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17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outubro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Apresentaç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ões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status projeto (Equipes 1 a 5)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24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outubro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Apresentações: status projeto (Equipes 6 a 10)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31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outubro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00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ONLINE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Feedback projetos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Question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ário 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27" name="Google Shape;127;p18"/>
          <p:cNvGrpSpPr/>
          <p:nvPr/>
        </p:nvGrpSpPr>
        <p:grpSpPr>
          <a:xfrm>
            <a:off x="322961" y="1160525"/>
            <a:ext cx="2325720" cy="2957624"/>
            <a:chOff x="322961" y="1087945"/>
            <a:chExt cx="2325720" cy="2957624"/>
          </a:xfrm>
        </p:grpSpPr>
        <p:pic>
          <p:nvPicPr>
            <p:cNvPr id="128" name="Google Shape;128;p18"/>
            <p:cNvPicPr preferRelativeResize="0"/>
            <p:nvPr/>
          </p:nvPicPr>
          <p:blipFill rotWithShape="1">
            <a:blip r:embed="rId4">
              <a:alphaModFix/>
            </a:blip>
            <a:srcRect b="3222" l="24160" r="17053" t="0"/>
            <a:stretch/>
          </p:blipFill>
          <p:spPr>
            <a:xfrm>
              <a:off x="322961" y="1087945"/>
              <a:ext cx="2325720" cy="2957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8"/>
            <p:cNvSpPr/>
            <p:nvPr/>
          </p:nvSpPr>
          <p:spPr>
            <a:xfrm>
              <a:off x="2137563" y="2582450"/>
              <a:ext cx="467024" cy="467024"/>
            </a:xfrm>
            <a:prstGeom prst="ellipse">
              <a:avLst/>
            </a:prstGeom>
            <a:noFill/>
            <a:ln cap="flat" cmpd="sng" w="446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2900" lIns="142900" spcFirstLastPara="1" rIns="142900" wrap="square" tIns="142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88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2136232" y="3075154"/>
              <a:ext cx="467024" cy="467024"/>
            </a:xfrm>
            <a:prstGeom prst="ellipse">
              <a:avLst/>
            </a:prstGeom>
            <a:noFill/>
            <a:ln cap="flat" cmpd="sng" w="446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2900" lIns="142900" spcFirstLastPara="1" rIns="142900" wrap="square" tIns="142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88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2136225" y="3567834"/>
              <a:ext cx="467024" cy="467024"/>
            </a:xfrm>
            <a:prstGeom prst="ellipse">
              <a:avLst/>
            </a:prstGeom>
            <a:noFill/>
            <a:ln cap="flat" cmpd="sng" w="446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2900" lIns="142900" spcFirstLastPara="1" rIns="142900" wrap="square" tIns="142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88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411750" y="1053513"/>
            <a:ext cx="54789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 de novembro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Reservado aos projetos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14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novembro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Apresentações: status projeto (Equipes 1 a 5)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21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novembro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Apresentações: status projeto (Equipes 6 a 10)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28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novembro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00FF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ONLINE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Feedback projetos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Questionário 3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16317" l="22392" r="15267" t="0"/>
          <a:stretch/>
        </p:blipFill>
        <p:spPr>
          <a:xfrm>
            <a:off x="221500" y="1145814"/>
            <a:ext cx="3027226" cy="31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2597313" y="2717869"/>
            <a:ext cx="467100" cy="467100"/>
          </a:xfrm>
          <a:prstGeom prst="ellipse">
            <a:avLst/>
          </a:prstGeom>
          <a:noFill/>
          <a:ln cap="flat" cmpd="sng" w="446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2900" lIns="142900" spcFirstLastPara="1" rIns="142900" wrap="square" tIns="14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88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2595982" y="3210573"/>
            <a:ext cx="467100" cy="467100"/>
          </a:xfrm>
          <a:prstGeom prst="ellipse">
            <a:avLst/>
          </a:prstGeom>
          <a:noFill/>
          <a:ln cap="flat" cmpd="sng" w="446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2900" lIns="142900" spcFirstLastPara="1" rIns="142900" wrap="square" tIns="14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88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2595975" y="3703253"/>
            <a:ext cx="467100" cy="467100"/>
          </a:xfrm>
          <a:prstGeom prst="ellipse">
            <a:avLst/>
          </a:prstGeom>
          <a:noFill/>
          <a:ln cap="flat" cmpd="sng" w="446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2900" lIns="142900" spcFirstLastPara="1" rIns="142900" wrap="square" tIns="14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88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714000" y="950975"/>
            <a:ext cx="44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411750" y="1314239"/>
            <a:ext cx="54789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 de dezembro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Apresentações FINAIS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■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(Equipes 1 a 5)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dezembro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chemeClr val="dk2"/>
                </a:solidFill>
                <a:highlight>
                  <a:srgbClr val="FF99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PRESENCIAL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○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Apresentações FINAIS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■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(Equipes 6 a 10)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Encerramento da Disciplina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396858" y="1447210"/>
            <a:ext cx="2868700" cy="1960359"/>
            <a:chOff x="396858" y="1300074"/>
            <a:chExt cx="2868700" cy="1960359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b="45684" l="23618" r="14986" t="0"/>
            <a:stretch/>
          </p:blipFill>
          <p:spPr>
            <a:xfrm>
              <a:off x="396858" y="1300074"/>
              <a:ext cx="2868700" cy="1960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0"/>
            <p:cNvSpPr/>
            <p:nvPr/>
          </p:nvSpPr>
          <p:spPr>
            <a:xfrm>
              <a:off x="2626038" y="2037819"/>
              <a:ext cx="467100" cy="467100"/>
            </a:xfrm>
            <a:prstGeom prst="ellipse">
              <a:avLst/>
            </a:prstGeom>
            <a:noFill/>
            <a:ln cap="flat" cmpd="sng" w="446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2900" lIns="142900" spcFirstLastPara="1" rIns="142900" wrap="square" tIns="142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88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2624707" y="2530523"/>
              <a:ext cx="467100" cy="467100"/>
            </a:xfrm>
            <a:prstGeom prst="ellipse">
              <a:avLst/>
            </a:prstGeom>
            <a:noFill/>
            <a:ln cap="flat" cmpd="sng" w="446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2900" lIns="142900" spcFirstLastPara="1" rIns="142900" wrap="square" tIns="142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88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0" y="-59287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r>
              <a:rPr lang="en"/>
              <a:t>ário 1/3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86978" t="0"/>
          <a:stretch/>
        </p:blipFill>
        <p:spPr>
          <a:xfrm>
            <a:off x="8700125" y="0"/>
            <a:ext cx="443873" cy="6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0" y="48048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Ciências da Computação - Prof. Paulo Henrique Maia - 2025.2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714000" y="950975"/>
            <a:ext cx="44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5" name="Google Shape;165;p21" title="1DF1sFRP3oN3NWFuucN_KxshA513K2Ccw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525" y="692600"/>
            <a:ext cx="3758290" cy="3758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-13623" y="4206750"/>
            <a:ext cx="8687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https://forms.gle/dGk6LZbV1yGNoTAP8</a:t>
            </a:r>
            <a:endParaRPr sz="1100">
              <a:solidFill>
                <a:srgbClr val="1155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